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417" r:id="rId3"/>
    <p:sldId id="415" r:id="rId4"/>
    <p:sldId id="416" r:id="rId5"/>
  </p:sldIdLst>
  <p:sldSz cx="12192000" cy="6858000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3E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17" autoAdjust="0"/>
    <p:restoredTop sz="95427" autoAdjust="0"/>
  </p:normalViewPr>
  <p:slideViewPr>
    <p:cSldViewPr snapToGrid="0">
      <p:cViewPr varScale="1">
        <p:scale>
          <a:sx n="83" d="100"/>
          <a:sy n="83" d="100"/>
        </p:scale>
        <p:origin x="1085" y="21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4FCC528-25B2-44C4-98A9-9AFEAEDB5C17}" type="datetimeFigureOut">
              <a:rPr lang="en-US"/>
              <a:pPr>
                <a:defRPr/>
              </a:pPr>
              <a:t>3/16/2026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  <a:endParaRPr lang="en-US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3A3077F-2C3C-4D47-96F4-4C6C10D31DC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32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CE9D8-F40B-4AE0-9628-78C7198D239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90A15EDB-A86E-4F77-9564-AFBDAB9764B0}"/>
              </a:ext>
            </a:extLst>
          </p:cNvPr>
          <p:cNvSpPr txBox="1"/>
          <p:nvPr userDrawn="1"/>
        </p:nvSpPr>
        <p:spPr>
          <a:xfrm>
            <a:off x="7732776" y="190309"/>
            <a:ext cx="42184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chemeClr val="tx2"/>
                </a:solidFill>
                <a:latin typeface="Arial" pitchFamily="34"/>
                <a:cs typeface="Arial" pitchFamily="34"/>
              </a:rPr>
              <a:t>IV° Workshop CNR IRPI</a:t>
            </a:r>
          </a:p>
        </p:txBody>
      </p:sp>
      <p:sp>
        <p:nvSpPr>
          <p:cNvPr id="16" name="Rettangolo 8">
            <a:extLst>
              <a:ext uri="{FF2B5EF4-FFF2-40B4-BE49-F238E27FC236}">
                <a16:creationId xmlns:a16="http://schemas.microsoft.com/office/drawing/2014/main" id="{BA61B813-3E7B-43BE-899D-9E317C39E2FE}"/>
              </a:ext>
            </a:extLst>
          </p:cNvPr>
          <p:cNvSpPr/>
          <p:nvPr userDrawn="1"/>
        </p:nvSpPr>
        <p:spPr>
          <a:xfrm>
            <a:off x="0" y="915520"/>
            <a:ext cx="12192000" cy="216024"/>
          </a:xfrm>
          <a:prstGeom prst="rect">
            <a:avLst/>
          </a:prstGeom>
          <a:gradFill>
            <a:gsLst>
              <a:gs pos="100000">
                <a:srgbClr val="123E69"/>
              </a:gs>
              <a:gs pos="49000">
                <a:srgbClr val="002060">
                  <a:alpha val="80000"/>
                </a:srgbClr>
              </a:gs>
              <a:gs pos="50000">
                <a:srgbClr val="002060">
                  <a:alpha val="80000"/>
                </a:srgbClr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ttangolo 8">
            <a:extLst>
              <a:ext uri="{FF2B5EF4-FFF2-40B4-BE49-F238E27FC236}">
                <a16:creationId xmlns:a16="http://schemas.microsoft.com/office/drawing/2014/main" id="{07A985A4-8AC0-9B43-BFD0-FEA515FE5D7F}"/>
              </a:ext>
            </a:extLst>
          </p:cNvPr>
          <p:cNvSpPr/>
          <p:nvPr userDrawn="1"/>
        </p:nvSpPr>
        <p:spPr>
          <a:xfrm>
            <a:off x="0" y="6005750"/>
            <a:ext cx="12192000" cy="138721"/>
          </a:xfrm>
          <a:prstGeom prst="rect">
            <a:avLst/>
          </a:prstGeom>
          <a:gradFill>
            <a:gsLst>
              <a:gs pos="100000">
                <a:srgbClr val="123E69"/>
              </a:gs>
              <a:gs pos="49000">
                <a:srgbClr val="002060">
                  <a:alpha val="80000"/>
                </a:srgbClr>
              </a:gs>
              <a:gs pos="50000">
                <a:srgbClr val="002060">
                  <a:alpha val="80000"/>
                </a:srgbClr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BBEBB7F-BC81-425B-B48A-B190EB7E35D5}"/>
              </a:ext>
            </a:extLst>
          </p:cNvPr>
          <p:cNvSpPr txBox="1"/>
          <p:nvPr userDrawn="1"/>
        </p:nvSpPr>
        <p:spPr>
          <a:xfrm>
            <a:off x="2446750" y="6358395"/>
            <a:ext cx="4691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</a:t>
            </a:r>
            <a:r>
              <a:rPr lang="it-IT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President</a:t>
            </a:r>
            <a:r>
              <a:rPr lang="it-IT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Rende (CS) – 30-31 marzo 2026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A1BA9978-AD4E-47F1-AF72-CC1E25D12C50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204" y="130273"/>
            <a:ext cx="5732145" cy="728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D84C569E-EF70-48C5-B626-8F7D376BE299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88" r="25753"/>
          <a:stretch/>
        </p:blipFill>
        <p:spPr bwMode="auto">
          <a:xfrm>
            <a:off x="10861957" y="6177520"/>
            <a:ext cx="1089251" cy="68047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98C78A28-8B60-4379-AE95-85E9B70F3C2A}"/>
              </a:ext>
            </a:extLst>
          </p:cNvPr>
          <p:cNvSpPr/>
          <p:nvPr userDrawn="1"/>
        </p:nvSpPr>
        <p:spPr>
          <a:xfrm>
            <a:off x="-46378" y="6146465"/>
            <a:ext cx="1771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it-IT" sz="1200" b="1" i="1" u="none" strike="noStrike" kern="0" cap="none" spc="0" normalizeH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Monitoraggio, previsione e prevenzione per una Società Resiliente</a:t>
            </a: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31AC2ADA-461E-4153-ABD3-D90D91F368BC}"/>
              </a:ext>
            </a:extLst>
          </p:cNvPr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5" t="20915" r="29698" b="23602"/>
          <a:stretch/>
        </p:blipFill>
        <p:spPr>
          <a:xfrm>
            <a:off x="1554388" y="6232941"/>
            <a:ext cx="965200" cy="6775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Google Shape;91;p1" descr="Logo ateneo">
            <a:extLst>
              <a:ext uri="{FF2B5EF4-FFF2-40B4-BE49-F238E27FC236}">
                <a16:creationId xmlns:a16="http://schemas.microsoft.com/office/drawing/2014/main" id="{BA51F170-341E-A61A-E585-E5AE3AFE1500}"/>
              </a:ext>
            </a:extLst>
          </p:cNvPr>
          <p:cNvPicPr/>
          <p:nvPr userDrawn="1"/>
        </p:nvPicPr>
        <p:blipFill rotWithShape="1">
          <a:blip r:embed="rId5">
            <a:alphaModFix/>
          </a:blip>
          <a:stretch/>
        </p:blipFill>
        <p:spPr bwMode="auto">
          <a:xfrm>
            <a:off x="7162381" y="6374412"/>
            <a:ext cx="1782967" cy="39460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92;p1" descr="Logo-unirc">
            <a:extLst>
              <a:ext uri="{FF2B5EF4-FFF2-40B4-BE49-F238E27FC236}">
                <a16:creationId xmlns:a16="http://schemas.microsoft.com/office/drawing/2014/main" id="{35B41392-FEE3-6CE0-D5A8-2B486D5AD83C}"/>
              </a:ext>
            </a:extLst>
          </p:cNvPr>
          <p:cNvPicPr/>
          <p:nvPr userDrawn="1"/>
        </p:nvPicPr>
        <p:blipFill rotWithShape="1">
          <a:blip r:embed="rId6">
            <a:alphaModFix/>
          </a:blip>
          <a:stretch/>
        </p:blipFill>
        <p:spPr bwMode="auto">
          <a:xfrm>
            <a:off x="9076779" y="6294702"/>
            <a:ext cx="436822" cy="520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93;p1" descr="logo-unibas-blu">
            <a:extLst>
              <a:ext uri="{FF2B5EF4-FFF2-40B4-BE49-F238E27FC236}">
                <a16:creationId xmlns:a16="http://schemas.microsoft.com/office/drawing/2014/main" id="{89AF5C13-060F-07E6-EECB-8CE8426C36A3}"/>
              </a:ext>
            </a:extLst>
          </p:cNvPr>
          <p:cNvPicPr/>
          <p:nvPr userDrawn="1"/>
        </p:nvPicPr>
        <p:blipFill rotWithShape="1">
          <a:blip r:embed="rId7">
            <a:alphaModFix/>
          </a:blip>
          <a:stretch/>
        </p:blipFill>
        <p:spPr bwMode="auto">
          <a:xfrm>
            <a:off x="9923363" y="6337299"/>
            <a:ext cx="509405" cy="52070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4638556"/>
      </p:ext>
    </p:extLst>
  </p:cSld>
  <p:clrMapOvr>
    <a:masterClrMapping/>
  </p:clrMapOvr>
  <p:transition spd="slow"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8">
            <a:extLst>
              <a:ext uri="{FF2B5EF4-FFF2-40B4-BE49-F238E27FC236}">
                <a16:creationId xmlns:a16="http://schemas.microsoft.com/office/drawing/2014/main" id="{8F8AC242-8636-5D4E-971D-D3412F33A0CC}"/>
              </a:ext>
            </a:extLst>
          </p:cNvPr>
          <p:cNvSpPr/>
          <p:nvPr userDrawn="1"/>
        </p:nvSpPr>
        <p:spPr>
          <a:xfrm>
            <a:off x="0" y="6050261"/>
            <a:ext cx="12192000" cy="138721"/>
          </a:xfrm>
          <a:prstGeom prst="rect">
            <a:avLst/>
          </a:prstGeom>
          <a:gradFill>
            <a:gsLst>
              <a:gs pos="100000">
                <a:srgbClr val="123E69"/>
              </a:gs>
              <a:gs pos="49000">
                <a:srgbClr val="002060">
                  <a:alpha val="80000"/>
                </a:srgbClr>
              </a:gs>
              <a:gs pos="50000">
                <a:srgbClr val="002060">
                  <a:alpha val="80000"/>
                </a:srgbClr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013D6976-977C-C74A-BA45-DD68B7E4D3E8}"/>
              </a:ext>
            </a:extLst>
          </p:cNvPr>
          <p:cNvSpPr/>
          <p:nvPr userDrawn="1"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2707" y="160339"/>
            <a:ext cx="10972800" cy="120351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CC9FCCD-73E2-9C4A-8DC7-261E4A01FEBB}"/>
              </a:ext>
            </a:extLst>
          </p:cNvPr>
          <p:cNvSpPr/>
          <p:nvPr userDrawn="1"/>
        </p:nvSpPr>
        <p:spPr bwMode="auto">
          <a:xfrm flipV="1">
            <a:off x="-4189" y="714374"/>
            <a:ext cx="956779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E1A2954-478F-1745-904B-CFB4FE483B64}"/>
              </a:ext>
            </a:extLst>
          </p:cNvPr>
          <p:cNvSpPr txBox="1">
            <a:spLocks/>
          </p:cNvSpPr>
          <p:nvPr userDrawn="1"/>
        </p:nvSpPr>
        <p:spPr>
          <a:xfrm>
            <a:off x="0" y="792159"/>
            <a:ext cx="5627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fld id="{23C7D69F-D390-164A-8DF6-FB975B26F79E}" type="slidenum">
              <a:rPr lang="it-IT" sz="1600" smtClean="0">
                <a:solidFill>
                  <a:schemeClr val="tx1"/>
                </a:solidFill>
              </a:rPr>
              <a:pPr/>
              <a:t>‹N›</a:t>
            </a:fld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6BC66D66-6EE0-46E7-9048-1FDF3CECBFBE}"/>
              </a:ext>
            </a:extLst>
          </p:cNvPr>
          <p:cNvSpPr txBox="1"/>
          <p:nvPr userDrawn="1"/>
        </p:nvSpPr>
        <p:spPr>
          <a:xfrm rot="16200000">
            <a:off x="-931311" y="2820296"/>
            <a:ext cx="20455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200" b="1" dirty="0">
                <a:solidFill>
                  <a:schemeClr val="bg1"/>
                </a:solidFill>
                <a:latin typeface="Arial" pitchFamily="34"/>
                <a:cs typeface="Arial" pitchFamily="34"/>
              </a:rPr>
              <a:t>IV° Workshop CNR IRPI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6325F25-5773-38BE-DDD4-0FC0358E233E}"/>
              </a:ext>
            </a:extLst>
          </p:cNvPr>
          <p:cNvSpPr txBox="1"/>
          <p:nvPr userDrawn="1"/>
        </p:nvSpPr>
        <p:spPr>
          <a:xfrm>
            <a:off x="2446750" y="6358395"/>
            <a:ext cx="4691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</a:t>
            </a:r>
            <a:r>
              <a:rPr lang="it-IT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President</a:t>
            </a:r>
            <a:r>
              <a:rPr lang="it-IT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Rende (CS) – 30-31 marzo 2026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EC942D5-13E2-E068-7BBB-66AB0B17D66D}"/>
              </a:ext>
            </a:extLst>
          </p:cNvPr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88" r="25753"/>
          <a:stretch/>
        </p:blipFill>
        <p:spPr bwMode="auto">
          <a:xfrm>
            <a:off x="10861957" y="6177520"/>
            <a:ext cx="1089251" cy="6804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85AA7E19-10E7-25C7-7F05-F870C0EF5BCE}"/>
              </a:ext>
            </a:extLst>
          </p:cNvPr>
          <p:cNvSpPr/>
          <p:nvPr userDrawn="1"/>
        </p:nvSpPr>
        <p:spPr>
          <a:xfrm>
            <a:off x="51035" y="6229662"/>
            <a:ext cx="17718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it-IT" sz="1000" b="1" i="1" u="none" strike="noStrike" kern="0" cap="none" spc="0" normalizeH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Monitoraggio, previsione e prevenzione per una Società Resiliente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E874C8D-9FDE-F4AB-1FEB-524BE4007407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5" t="20915" r="29698" b="23602"/>
          <a:stretch/>
        </p:blipFill>
        <p:spPr>
          <a:xfrm>
            <a:off x="1554388" y="6232941"/>
            <a:ext cx="965200" cy="6775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Google Shape;91;p1" descr="Logo ateneo">
            <a:extLst>
              <a:ext uri="{FF2B5EF4-FFF2-40B4-BE49-F238E27FC236}">
                <a16:creationId xmlns:a16="http://schemas.microsoft.com/office/drawing/2014/main" id="{EC843187-953A-204F-0918-1967631B56A6}"/>
              </a:ext>
            </a:extLst>
          </p:cNvPr>
          <p:cNvPicPr/>
          <p:nvPr userDrawn="1"/>
        </p:nvPicPr>
        <p:blipFill rotWithShape="1">
          <a:blip r:embed="rId4">
            <a:alphaModFix/>
          </a:blip>
          <a:stretch/>
        </p:blipFill>
        <p:spPr bwMode="auto">
          <a:xfrm>
            <a:off x="7162381" y="6374412"/>
            <a:ext cx="1782967" cy="3946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92;p1" descr="Logo-unirc">
            <a:extLst>
              <a:ext uri="{FF2B5EF4-FFF2-40B4-BE49-F238E27FC236}">
                <a16:creationId xmlns:a16="http://schemas.microsoft.com/office/drawing/2014/main" id="{C724744F-9B42-F7CA-0B14-7016BB78BF45}"/>
              </a:ext>
            </a:extLst>
          </p:cNvPr>
          <p:cNvPicPr/>
          <p:nvPr userDrawn="1"/>
        </p:nvPicPr>
        <p:blipFill rotWithShape="1">
          <a:blip r:embed="rId5">
            <a:alphaModFix/>
          </a:blip>
          <a:stretch/>
        </p:blipFill>
        <p:spPr bwMode="auto">
          <a:xfrm>
            <a:off x="9076779" y="6294702"/>
            <a:ext cx="436822" cy="520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3;p1" descr="logo-unibas-blu">
            <a:extLst>
              <a:ext uri="{FF2B5EF4-FFF2-40B4-BE49-F238E27FC236}">
                <a16:creationId xmlns:a16="http://schemas.microsoft.com/office/drawing/2014/main" id="{ED1754DE-7BEE-539B-D73D-722E3123E501}"/>
              </a:ext>
            </a:extLst>
          </p:cNvPr>
          <p:cNvPicPr/>
          <p:nvPr userDrawn="1"/>
        </p:nvPicPr>
        <p:blipFill rotWithShape="1">
          <a:blip r:embed="rId6">
            <a:alphaModFix/>
          </a:blip>
          <a:stretch/>
        </p:blipFill>
        <p:spPr bwMode="auto">
          <a:xfrm>
            <a:off x="9933076" y="6282711"/>
            <a:ext cx="509405" cy="52070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0349322"/>
      </p:ext>
    </p:extLst>
  </p:cSld>
  <p:clrMapOvr>
    <a:masterClrMapping/>
  </p:clrMapOvr>
  <p:transition spd="slow" advTm="100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lo stile del titolo</a:t>
            </a:r>
            <a:endParaRPr lang="en-US" altLang="en-US"/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  <a:endParaRPr lang="en-US" alt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742950" y="6356351"/>
            <a:ext cx="27114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5A7145-BAF1-4A5D-AD44-149A1139813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</p:sldLayoutIdLst>
  <p:transition spd="slow" advTm="1000"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alvatore.manfreda@unina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ctrTitle" idx="4294967295"/>
          </p:nvPr>
        </p:nvSpPr>
        <p:spPr>
          <a:xfrm>
            <a:off x="0" y="1315953"/>
            <a:ext cx="12192000" cy="1860774"/>
          </a:xfrm>
        </p:spPr>
        <p:txBody>
          <a:bodyPr/>
          <a:lstStyle/>
          <a:p>
            <a:r>
              <a:rPr lang="it-IT" b="1" dirty="0"/>
              <a:t>Titolo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AF842545-7FE7-824A-A81A-93C07B1B3075}"/>
              </a:ext>
            </a:extLst>
          </p:cNvPr>
          <p:cNvSpPr txBox="1">
            <a:spLocks/>
          </p:cNvSpPr>
          <p:nvPr/>
        </p:nvSpPr>
        <p:spPr>
          <a:xfrm>
            <a:off x="0" y="2813471"/>
            <a:ext cx="12192000" cy="2499801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400" b="1" dirty="0"/>
              <a:t>Nome </a:t>
            </a:r>
            <a:r>
              <a:rPr lang="fr-FR" sz="2400" b="1" dirty="0" err="1"/>
              <a:t>Cognome</a:t>
            </a:r>
            <a:endParaRPr lang="fr-FR" sz="2400" b="1" dirty="0"/>
          </a:p>
          <a:p>
            <a:pPr marL="0" indent="0" algn="ctr">
              <a:buNone/>
            </a:pPr>
            <a:r>
              <a:rPr lang="it-IT" altLang="en-US" sz="2000" dirty="0"/>
              <a:t>Affiliazione</a:t>
            </a:r>
            <a:endParaRPr lang="it-IT" sz="2000" dirty="0"/>
          </a:p>
          <a:p>
            <a:pPr marL="0" indent="0" algn="ctr">
              <a:buNone/>
            </a:pPr>
            <a:r>
              <a:rPr lang="en-US" sz="2000" dirty="0"/>
              <a:t> </a:t>
            </a:r>
          </a:p>
          <a:p>
            <a:pPr marL="0" indent="0" algn="ctr">
              <a:buNone/>
            </a:pPr>
            <a:r>
              <a:rPr lang="en-US" sz="2000" dirty="0"/>
              <a:t>e-mail: </a:t>
            </a:r>
            <a:r>
              <a:rPr lang="en-US" sz="2000" dirty="0">
                <a:hlinkClick r:id="rId3"/>
              </a:rPr>
              <a:t>…@</a:t>
            </a:r>
            <a:r>
              <a:rPr lang="en-US" sz="2000" dirty="0"/>
              <a:t>...</a:t>
            </a:r>
          </a:p>
          <a:p>
            <a:pPr marL="0" indent="0" algn="ctr">
              <a:buNone/>
            </a:pPr>
            <a:r>
              <a:rPr lang="it-IT" sz="2000" dirty="0"/>
              <a:t> </a:t>
            </a:r>
            <a:endParaRPr lang="en-US" sz="2000" dirty="0"/>
          </a:p>
          <a:p>
            <a:pPr marL="0" indent="0" algn="ctr">
              <a:buNone/>
            </a:pP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"/>
    </mc:Choice>
    <mc:Fallback xmlns="">
      <p:transition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3697132"/>
      </p:ext>
    </p:extLst>
  </p:cSld>
  <p:clrMapOvr>
    <a:masterClrMapping/>
  </p:clrMapOvr>
  <p:transition spd="slow" advTm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206413"/>
      </p:ext>
    </p:extLst>
  </p:cSld>
  <p:clrMapOvr>
    <a:masterClrMapping/>
  </p:clrMapOvr>
  <p:transition spd="slow" advTm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3275055"/>
      </p:ext>
    </p:extLst>
  </p:cSld>
  <p:clrMapOvr>
    <a:masterClrMapping/>
  </p:clrMapOvr>
  <p:transition spd="slow" advTm="1000"/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7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Tema di Office</vt:lpstr>
      <vt:lpstr>Titolo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Antonio Strollo</dc:creator>
  <cp:lastModifiedBy>TOMMASO MORAMARCO</cp:lastModifiedBy>
  <cp:revision>218</cp:revision>
  <cp:lastPrinted>2020-05-02T12:07:03Z</cp:lastPrinted>
  <dcterms:created xsi:type="dcterms:W3CDTF">2014-02-04T16:52:23Z</dcterms:created>
  <dcterms:modified xsi:type="dcterms:W3CDTF">2026-03-16T21:31:21Z</dcterms:modified>
</cp:coreProperties>
</file>