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56" r:id="rId2"/>
    <p:sldId id="415" r:id="rId3"/>
  </p:sldIdLst>
  <p:sldSz cx="12192000" cy="6858000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3E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17" autoAdjust="0"/>
    <p:restoredTop sz="95427" autoAdjust="0"/>
  </p:normalViewPr>
  <p:slideViewPr>
    <p:cSldViewPr snapToGrid="0">
      <p:cViewPr varScale="1">
        <p:scale>
          <a:sx n="106" d="100"/>
          <a:sy n="106" d="100"/>
        </p:scale>
        <p:origin x="1206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4FCC528-25B2-44C4-98A9-9AFEAEDB5C17}" type="datetimeFigureOut">
              <a:rPr lang="en-US"/>
              <a:pPr>
                <a:defRPr/>
              </a:pPr>
              <a:t>6/14/2023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  <a:endParaRPr lang="en-US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3A3077F-2C3C-4D47-96F4-4C6C10D31DC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321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CCE9D8-F40B-4AE0-9628-78C7198D239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90A15EDB-A86E-4F77-9564-AFBDAB9764B0}"/>
              </a:ext>
            </a:extLst>
          </p:cNvPr>
          <p:cNvSpPr txBox="1"/>
          <p:nvPr userDrawn="1"/>
        </p:nvSpPr>
        <p:spPr>
          <a:xfrm>
            <a:off x="136481" y="207645"/>
            <a:ext cx="107673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solidFill>
                  <a:schemeClr val="tx2"/>
                </a:solidFill>
                <a:latin typeface="Arial" pitchFamily="34"/>
                <a:cs typeface="Arial" pitchFamily="34"/>
              </a:rPr>
              <a:t>II° Workshop CNR IRPI</a:t>
            </a:r>
          </a:p>
        </p:txBody>
      </p:sp>
      <p:sp>
        <p:nvSpPr>
          <p:cNvPr id="16" name="Rettangolo 8">
            <a:extLst>
              <a:ext uri="{FF2B5EF4-FFF2-40B4-BE49-F238E27FC236}">
                <a16:creationId xmlns:a16="http://schemas.microsoft.com/office/drawing/2014/main" id="{BA61B813-3E7B-43BE-899D-9E317C39E2FE}"/>
              </a:ext>
            </a:extLst>
          </p:cNvPr>
          <p:cNvSpPr/>
          <p:nvPr userDrawn="1"/>
        </p:nvSpPr>
        <p:spPr>
          <a:xfrm>
            <a:off x="0" y="915520"/>
            <a:ext cx="12192000" cy="216024"/>
          </a:xfrm>
          <a:prstGeom prst="rect">
            <a:avLst/>
          </a:prstGeom>
          <a:gradFill>
            <a:gsLst>
              <a:gs pos="100000">
                <a:srgbClr val="123E69"/>
              </a:gs>
              <a:gs pos="49000">
                <a:srgbClr val="002060">
                  <a:alpha val="80000"/>
                </a:srgbClr>
              </a:gs>
              <a:gs pos="50000">
                <a:srgbClr val="002060">
                  <a:alpha val="80000"/>
                </a:srgbClr>
              </a:gs>
              <a:gs pos="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ttangolo 8">
            <a:extLst>
              <a:ext uri="{FF2B5EF4-FFF2-40B4-BE49-F238E27FC236}">
                <a16:creationId xmlns:a16="http://schemas.microsoft.com/office/drawing/2014/main" id="{07A985A4-8AC0-9B43-BFD0-FEA515FE5D7F}"/>
              </a:ext>
            </a:extLst>
          </p:cNvPr>
          <p:cNvSpPr/>
          <p:nvPr userDrawn="1"/>
        </p:nvSpPr>
        <p:spPr>
          <a:xfrm>
            <a:off x="0" y="6005750"/>
            <a:ext cx="12192000" cy="138721"/>
          </a:xfrm>
          <a:prstGeom prst="rect">
            <a:avLst/>
          </a:prstGeom>
          <a:gradFill>
            <a:gsLst>
              <a:gs pos="100000">
                <a:srgbClr val="123E69"/>
              </a:gs>
              <a:gs pos="49000">
                <a:srgbClr val="002060">
                  <a:alpha val="80000"/>
                </a:srgbClr>
              </a:gs>
              <a:gs pos="50000">
                <a:srgbClr val="002060">
                  <a:alpha val="80000"/>
                </a:srgbClr>
              </a:gs>
              <a:gs pos="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8F210E4-57F2-46DF-8B09-65A40FE7A4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18"/>
          <a:stretch/>
        </p:blipFill>
        <p:spPr>
          <a:xfrm>
            <a:off x="9615701" y="49419"/>
            <a:ext cx="2576299" cy="839672"/>
          </a:xfrm>
          <a:prstGeom prst="rect">
            <a:avLst/>
          </a:prstGeom>
        </p:spPr>
      </p:pic>
      <p:pic>
        <p:nvPicPr>
          <p:cNvPr id="14" name="Picture 2" descr="cnr_logo_blu">
            <a:extLst>
              <a:ext uri="{FF2B5EF4-FFF2-40B4-BE49-F238E27FC236}">
                <a16:creationId xmlns:a16="http://schemas.microsoft.com/office/drawing/2014/main" id="{B6548175-70D4-4062-B2EC-37C34639C5AA}"/>
              </a:ext>
            </a:extLst>
          </p:cNvPr>
          <p:cNvPicPr/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5684" y="39353"/>
            <a:ext cx="774708" cy="800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FBBEBB7F-BC81-425B-B48A-B190EB7E35D5}"/>
              </a:ext>
            </a:extLst>
          </p:cNvPr>
          <p:cNvSpPr txBox="1"/>
          <p:nvPr userDrawn="1"/>
        </p:nvSpPr>
        <p:spPr>
          <a:xfrm>
            <a:off x="3485388" y="6372577"/>
            <a:ext cx="528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tx2"/>
                </a:solidFill>
              </a:rPr>
              <a:t>Aula Marconi CNR, Roma 3 – 5 luglio 2023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911731B-1E7B-451B-80D6-8FC07B1EF16D}"/>
              </a:ext>
            </a:extLst>
          </p:cNvPr>
          <p:cNvSpPr/>
          <p:nvPr userDrawn="1"/>
        </p:nvSpPr>
        <p:spPr>
          <a:xfrm>
            <a:off x="-46697" y="6186477"/>
            <a:ext cx="23639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04268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1" i="1" u="none" strike="noStrike" kern="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LA MITIGAZIONE DEI </a:t>
            </a:r>
          </a:p>
          <a:p>
            <a:pPr marL="0" marR="0" lvl="0" indent="0" algn="ctr" defTabSz="104268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1" i="1" u="none" strike="noStrike" kern="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RISCHI GEO-IDROLOGICI IN UN CONTESTO DI CAMBIAMENTO GLOBALE: QUALI RISPOSTE DALLA COMUNITÀ SCIENTIFICA</a:t>
            </a:r>
          </a:p>
        </p:txBody>
      </p:sp>
      <p:pic>
        <p:nvPicPr>
          <p:cNvPr id="17" name="Picture 2" descr="cnr_logo_blu">
            <a:extLst>
              <a:ext uri="{FF2B5EF4-FFF2-40B4-BE49-F238E27FC236}">
                <a16:creationId xmlns:a16="http://schemas.microsoft.com/office/drawing/2014/main" id="{8FFFDB63-1E73-4506-8713-6D821FDC2FA4}"/>
              </a:ext>
            </a:extLst>
          </p:cNvPr>
          <p:cNvPicPr/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841992" y="6197329"/>
            <a:ext cx="672360" cy="655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C7EB02D-8069-44F4-8225-AC007F989D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285" y="6197329"/>
            <a:ext cx="1034484" cy="54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38556"/>
      </p:ext>
    </p:extLst>
  </p:cSld>
  <p:clrMapOvr>
    <a:masterClrMapping/>
  </p:clrMapOvr>
  <p:transition spd="slow" advTm="1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8">
            <a:extLst>
              <a:ext uri="{FF2B5EF4-FFF2-40B4-BE49-F238E27FC236}">
                <a16:creationId xmlns:a16="http://schemas.microsoft.com/office/drawing/2014/main" id="{8F8AC242-8636-5D4E-971D-D3412F33A0CC}"/>
              </a:ext>
            </a:extLst>
          </p:cNvPr>
          <p:cNvSpPr/>
          <p:nvPr userDrawn="1"/>
        </p:nvSpPr>
        <p:spPr>
          <a:xfrm>
            <a:off x="0" y="6250681"/>
            <a:ext cx="12192000" cy="138721"/>
          </a:xfrm>
          <a:prstGeom prst="rect">
            <a:avLst/>
          </a:prstGeom>
          <a:gradFill>
            <a:gsLst>
              <a:gs pos="100000">
                <a:srgbClr val="123E69"/>
              </a:gs>
              <a:gs pos="49000">
                <a:srgbClr val="002060">
                  <a:alpha val="80000"/>
                </a:srgbClr>
              </a:gs>
              <a:gs pos="50000">
                <a:srgbClr val="002060">
                  <a:alpha val="80000"/>
                </a:srgbClr>
              </a:gs>
              <a:gs pos="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013D6976-977C-C74A-BA45-DD68B7E4D3E8}"/>
              </a:ext>
            </a:extLst>
          </p:cNvPr>
          <p:cNvSpPr/>
          <p:nvPr userDrawn="1"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62707" y="160339"/>
            <a:ext cx="10972800" cy="1203512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1CC9FCCD-73E2-9C4A-8DC7-261E4A01FEBB}"/>
              </a:ext>
            </a:extLst>
          </p:cNvPr>
          <p:cNvSpPr/>
          <p:nvPr userDrawn="1"/>
        </p:nvSpPr>
        <p:spPr bwMode="auto">
          <a:xfrm flipV="1">
            <a:off x="-4189" y="714374"/>
            <a:ext cx="956779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E1A2954-478F-1745-904B-CFB4FE483B64}"/>
              </a:ext>
            </a:extLst>
          </p:cNvPr>
          <p:cNvSpPr txBox="1">
            <a:spLocks/>
          </p:cNvSpPr>
          <p:nvPr userDrawn="1"/>
        </p:nvSpPr>
        <p:spPr>
          <a:xfrm>
            <a:off x="0" y="792159"/>
            <a:ext cx="5627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fld id="{23C7D69F-D390-164A-8DF6-FB975B26F79E}" type="slidenum">
              <a:rPr lang="it-IT" sz="1600" smtClean="0">
                <a:solidFill>
                  <a:schemeClr val="tx1"/>
                </a:solidFill>
              </a:rPr>
              <a:pPr/>
              <a:t>‹N›</a:t>
            </a:fld>
            <a:endParaRPr lang="it-IT" sz="1600" dirty="0">
              <a:solidFill>
                <a:schemeClr val="tx1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E3AFB9E-8FF2-429D-B8BC-D7CE5FC00140}"/>
              </a:ext>
            </a:extLst>
          </p:cNvPr>
          <p:cNvSpPr txBox="1"/>
          <p:nvPr userDrawn="1"/>
        </p:nvSpPr>
        <p:spPr>
          <a:xfrm>
            <a:off x="4235430" y="6442259"/>
            <a:ext cx="3721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tx2"/>
                </a:solidFill>
              </a:rPr>
              <a:t>Aula Marconi CNR, Roma 3 – 5 luglio 2023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DB5E805-ABC4-474D-86F9-4522DE7B4272}"/>
              </a:ext>
            </a:extLst>
          </p:cNvPr>
          <p:cNvSpPr/>
          <p:nvPr userDrawn="1"/>
        </p:nvSpPr>
        <p:spPr>
          <a:xfrm>
            <a:off x="182880" y="6389401"/>
            <a:ext cx="203920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04268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" b="1" i="1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LA MITIGAZIONE DEI </a:t>
            </a:r>
          </a:p>
          <a:p>
            <a:pPr marL="0" marR="0" lvl="0" indent="0" algn="ctr" defTabSz="10426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" b="1" i="1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RISCHI GEO-IDROLOGICI IN UN CONTESTO DI CAMBIAMENTO GLOBALE: QUALI RISPOSTE DALLA COMUNITÀ SCIENTIFICA</a:t>
            </a:r>
          </a:p>
          <a:p>
            <a:pPr marL="0" marR="0" lvl="0" indent="0" algn="ctr" defTabSz="104268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600" b="1" i="1" u="none" strike="noStrike" kern="0" cap="none" spc="0" normalizeH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cnr_logo_blu">
            <a:extLst>
              <a:ext uri="{FF2B5EF4-FFF2-40B4-BE49-F238E27FC236}">
                <a16:creationId xmlns:a16="http://schemas.microsoft.com/office/drawing/2014/main" id="{D4F2C428-0114-47A5-8C84-3521F0FAE1BE}"/>
              </a:ext>
            </a:extLst>
          </p:cNvPr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841992" y="6389401"/>
            <a:ext cx="472440" cy="462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7F1434C1-883B-4320-BC0A-612F23E209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277" y="6416621"/>
            <a:ext cx="740523" cy="38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349322"/>
      </p:ext>
    </p:extLst>
  </p:cSld>
  <p:clrMapOvr>
    <a:masterClrMapping/>
  </p:clrMapOvr>
  <p:transition spd="slow" advTm="100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/>
              <a:t>Fare clic per modificare lo stile del titolo</a:t>
            </a:r>
            <a:endParaRPr lang="en-US" altLang="en-US"/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/>
              <a:t>Fare clic per modificare stili del testo dello schema</a:t>
            </a:r>
          </a:p>
          <a:p>
            <a:pPr lvl="1"/>
            <a:r>
              <a:rPr lang="it-IT" altLang="en-US"/>
              <a:t>Secondo livello</a:t>
            </a:r>
          </a:p>
          <a:p>
            <a:pPr lvl="2"/>
            <a:r>
              <a:rPr lang="it-IT" altLang="en-US"/>
              <a:t>Terzo livello</a:t>
            </a:r>
          </a:p>
          <a:p>
            <a:pPr lvl="3"/>
            <a:r>
              <a:rPr lang="it-IT" altLang="en-US"/>
              <a:t>Quarto livello</a:t>
            </a:r>
          </a:p>
          <a:p>
            <a:pPr lvl="4"/>
            <a:r>
              <a:rPr lang="it-IT" altLang="en-US"/>
              <a:t>Quinto livello</a:t>
            </a:r>
            <a:endParaRPr lang="en-US" alt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742950" y="6356351"/>
            <a:ext cx="27114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15A7145-BAF1-4A5D-AD44-149A11398138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transition spd="slow" advTm="1000"/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alvatore.manfreda@unina.i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olo 1"/>
          <p:cNvSpPr>
            <a:spLocks noGrp="1"/>
          </p:cNvSpPr>
          <p:nvPr>
            <p:ph type="ctrTitle" idx="4294967295"/>
          </p:nvPr>
        </p:nvSpPr>
        <p:spPr>
          <a:xfrm>
            <a:off x="0" y="1315953"/>
            <a:ext cx="12192000" cy="1860774"/>
          </a:xfrm>
        </p:spPr>
        <p:txBody>
          <a:bodyPr/>
          <a:lstStyle/>
          <a:p>
            <a:r>
              <a:rPr lang="it-IT" b="1" dirty="0"/>
              <a:t>Titolo</a:t>
            </a:r>
          </a:p>
        </p:txBody>
      </p:sp>
      <p:sp>
        <p:nvSpPr>
          <p:cNvPr id="8" name="Espace réservé du texte 3">
            <a:extLst>
              <a:ext uri="{FF2B5EF4-FFF2-40B4-BE49-F238E27FC236}">
                <a16:creationId xmlns:a16="http://schemas.microsoft.com/office/drawing/2014/main" id="{AF842545-7FE7-824A-A81A-93C07B1B3075}"/>
              </a:ext>
            </a:extLst>
          </p:cNvPr>
          <p:cNvSpPr txBox="1">
            <a:spLocks/>
          </p:cNvSpPr>
          <p:nvPr/>
        </p:nvSpPr>
        <p:spPr>
          <a:xfrm>
            <a:off x="0" y="2813471"/>
            <a:ext cx="12192000" cy="249980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/>
              <a:t>Nome </a:t>
            </a:r>
            <a:r>
              <a:rPr lang="fr-FR" sz="2400" b="1" dirty="0" err="1"/>
              <a:t>Cognome</a:t>
            </a:r>
            <a:endParaRPr lang="fr-FR" sz="2400" b="1" dirty="0"/>
          </a:p>
          <a:p>
            <a:pPr marL="0" indent="0" algn="ctr">
              <a:buNone/>
            </a:pPr>
            <a:r>
              <a:rPr lang="it-IT" altLang="en-US" sz="2000" dirty="0"/>
              <a:t>Affiliazione</a:t>
            </a:r>
            <a:endParaRPr lang="it-IT" sz="2000" dirty="0"/>
          </a:p>
          <a:p>
            <a:pPr marL="0" indent="0" algn="ctr">
              <a:buNone/>
            </a:pPr>
            <a:r>
              <a:rPr lang="en-US" sz="2000" dirty="0"/>
              <a:t> </a:t>
            </a:r>
          </a:p>
          <a:p>
            <a:pPr marL="0" indent="0" algn="ctr">
              <a:buNone/>
            </a:pPr>
            <a:r>
              <a:rPr lang="en-US" sz="2000" dirty="0"/>
              <a:t>e-mail: </a:t>
            </a:r>
            <a:r>
              <a:rPr lang="en-US" sz="2000" dirty="0">
                <a:hlinkClick r:id="rId3"/>
              </a:rPr>
              <a:t>…@</a:t>
            </a:r>
            <a:r>
              <a:rPr lang="en-US" sz="2000" dirty="0"/>
              <a:t>...</a:t>
            </a:r>
          </a:p>
          <a:p>
            <a:pPr marL="0" indent="0" algn="ctr">
              <a:buNone/>
            </a:pPr>
            <a:r>
              <a:rPr lang="it-IT" sz="2000" dirty="0"/>
              <a:t> </a:t>
            </a:r>
            <a:endParaRPr lang="en-US" sz="2000" dirty="0"/>
          </a:p>
          <a:p>
            <a:pPr marL="0" indent="0" algn="ctr">
              <a:buNone/>
            </a:pP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4206413"/>
      </p:ext>
    </p:extLst>
  </p:cSld>
  <p:clrMapOvr>
    <a:masterClrMapping/>
  </p:clrMapOvr>
  <p:transition spd="slow" advTm="1000"/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10</Words>
  <Application>Microsoft Office PowerPoint</Application>
  <PresentationFormat>Widescreen</PresentationFormat>
  <Paragraphs>7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di Office</vt:lpstr>
      <vt:lpstr>Titolo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Antonio Strollo</dc:creator>
  <cp:lastModifiedBy>MORAMARCO TOMMASO</cp:lastModifiedBy>
  <cp:revision>208</cp:revision>
  <cp:lastPrinted>2020-05-02T12:07:03Z</cp:lastPrinted>
  <dcterms:created xsi:type="dcterms:W3CDTF">2014-02-04T16:52:23Z</dcterms:created>
  <dcterms:modified xsi:type="dcterms:W3CDTF">2023-06-14T14:37:24Z</dcterms:modified>
</cp:coreProperties>
</file>